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7" r:id="rId1"/>
    <p:sldMasterId id="2147483700" r:id="rId2"/>
  </p:sldMasterIdLst>
  <p:notesMasterIdLst>
    <p:notesMasterId r:id="rId17"/>
  </p:notesMasterIdLst>
  <p:handoutMasterIdLst>
    <p:handoutMasterId r:id="rId18"/>
  </p:handoutMasterIdLst>
  <p:sldIdLst>
    <p:sldId id="361" r:id="rId3"/>
    <p:sldId id="365" r:id="rId4"/>
    <p:sldId id="338" r:id="rId5"/>
    <p:sldId id="362" r:id="rId6"/>
    <p:sldId id="381" r:id="rId7"/>
    <p:sldId id="363" r:id="rId8"/>
    <p:sldId id="364" r:id="rId9"/>
    <p:sldId id="366" r:id="rId10"/>
    <p:sldId id="368" r:id="rId11"/>
    <p:sldId id="369" r:id="rId12"/>
    <p:sldId id="367" r:id="rId13"/>
    <p:sldId id="392" r:id="rId14"/>
    <p:sldId id="390" r:id="rId15"/>
    <p:sldId id="391" r:id="rId1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0099"/>
    <a:srgbClr val="0099FF"/>
    <a:srgbClr val="687D90"/>
    <a:srgbClr val="00246C"/>
    <a:srgbClr val="58585A"/>
    <a:srgbClr val="005DAA"/>
    <a:srgbClr val="FF7600"/>
    <a:srgbClr val="D91B5C"/>
    <a:srgbClr val="872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660"/>
  </p:normalViewPr>
  <p:slideViewPr>
    <p:cSldViewPr>
      <p:cViewPr varScale="1">
        <p:scale>
          <a:sx n="110" d="100"/>
          <a:sy n="110" d="100"/>
        </p:scale>
        <p:origin x="1446" y="108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4818286C-BEE0-44B9-9DCC-AE53CA53E926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010520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52AA5031-E77B-4924-82F1-CA0D60C0B3A4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228429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FD026484-F65B-4C76-843D-1CD6BBC51756}" type="slidenum">
              <a:rPr lang="en-US" altLang="el-GR" smtClean="0"/>
              <a:pPr>
                <a:spcBef>
                  <a:spcPct val="0"/>
                </a:spcBef>
              </a:pPr>
              <a:t>1</a:t>
            </a:fld>
            <a:endParaRPr lang="en-US" altLang="el-GR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6191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10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3118971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11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575115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12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3349578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13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1682955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14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260906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2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4064837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3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3339259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54158852-1715-4131-9979-33C735621F95}" type="slidenum">
              <a:rPr lang="en-US" altLang="el-GR" smtClean="0"/>
              <a:pPr>
                <a:spcBef>
                  <a:spcPct val="0"/>
                </a:spcBef>
              </a:pPr>
              <a:t>4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422582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54158852-1715-4131-9979-33C735621F95}" type="slidenum">
              <a:rPr lang="en-US" altLang="el-GR" smtClean="0"/>
              <a:pPr>
                <a:spcBef>
                  <a:spcPct val="0"/>
                </a:spcBef>
              </a:pPr>
              <a:t>5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1090126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6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1221791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7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4072619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8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607439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03B1B55C-2E03-4549-B7FF-747DA2B2B80F}" type="slidenum">
              <a:rPr lang="en-US" altLang="el-GR" smtClean="0"/>
              <a:pPr>
                <a:spcBef>
                  <a:spcPct val="0"/>
                </a:spcBef>
              </a:pPr>
              <a:t>9</a:t>
            </a:fld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335962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246C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016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78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61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FFFFFF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FFFFFF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320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52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FFFFFF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FFFFFF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431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08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87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4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87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3" r:id="rId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-381000" y="3429000"/>
            <a:ext cx="9753600" cy="9906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195" name="Rectangle 10"/>
          <p:cNvSpPr txBox="1">
            <a:spLocks noChangeArrowheads="1"/>
          </p:cNvSpPr>
          <p:nvPr/>
        </p:nvSpPr>
        <p:spPr bwMode="auto">
          <a:xfrm>
            <a:off x="-381000" y="3581400"/>
            <a:ext cx="9753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spcAft>
                <a:spcPts val="2400"/>
              </a:spcAft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PEOPLE OF ACTION CAMPAIGN</a:t>
            </a:r>
            <a:endParaRPr lang="en-US" altLang="el-GR" sz="4400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sp>
        <p:nvSpPr>
          <p:cNvPr id="8197" name="Subtitle 3"/>
          <p:cNvSpPr>
            <a:spLocks noGrp="1"/>
          </p:cNvSpPr>
          <p:nvPr>
            <p:ph type="subTitle" idx="1"/>
          </p:nvPr>
        </p:nvSpPr>
        <p:spPr bwMode="auto">
          <a:xfrm>
            <a:off x="457200" y="4572000"/>
            <a:ext cx="6400800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l-GR" sz="2400" dirty="0" smtClean="0">
                <a:solidFill>
                  <a:schemeClr val="bg1"/>
                </a:solidFill>
                <a:latin typeface="Georgia" panose="02040502050405020303" pitchFamily="18" charset="0"/>
                <a:ea typeface="ヒラギノ角ゴ Pro W3" pitchFamily="-84" charset="-128"/>
                <a:cs typeface="Georgia" panose="02040502050405020303" pitchFamily="18" charset="0"/>
              </a:rPr>
              <a:t>Subject: 		Rotary Public Image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l-GR" sz="2400" dirty="0" smtClean="0">
                <a:solidFill>
                  <a:schemeClr val="bg1"/>
                </a:solidFill>
                <a:latin typeface="Georgia" panose="02040502050405020303" pitchFamily="18" charset="0"/>
                <a:ea typeface="ヒラギノ角ゴ Pro W3" pitchFamily="-84" charset="-128"/>
                <a:cs typeface="Georgia" panose="02040502050405020303" pitchFamily="18" charset="0"/>
              </a:rPr>
              <a:t>Presenter: 	ARPIC Nijad K. Al Atassi, D2452 </a:t>
            </a:r>
          </a:p>
          <a:p>
            <a:pPr eaLnBrk="1" hangingPunct="1">
              <a:spcBef>
                <a:spcPct val="0"/>
              </a:spcBef>
            </a:pPr>
            <a:r>
              <a:rPr lang="en-US" altLang="el-GR" sz="2400" dirty="0" smtClean="0">
                <a:solidFill>
                  <a:schemeClr val="bg1"/>
                </a:solidFill>
                <a:latin typeface="Georgia" panose="02040502050405020303" pitchFamily="18" charset="0"/>
                <a:ea typeface="ヒラギノ角ゴ Pro W3" pitchFamily="-84" charset="-128"/>
                <a:cs typeface="Georgia" panose="02040502050405020303" pitchFamily="18" charset="0"/>
              </a:rPr>
              <a:t>Date: 			14</a:t>
            </a:r>
            <a:r>
              <a:rPr lang="en-US" altLang="el-GR" sz="2400" baseline="30000" dirty="0" smtClean="0">
                <a:solidFill>
                  <a:schemeClr val="bg1"/>
                </a:solidFill>
                <a:latin typeface="Georgia" panose="02040502050405020303" pitchFamily="18" charset="0"/>
                <a:ea typeface="ヒラギノ角ゴ Pro W3" pitchFamily="-84" charset="-128"/>
                <a:cs typeface="Georgia" panose="02040502050405020303" pitchFamily="18" charset="0"/>
              </a:rPr>
              <a:t>th</a:t>
            </a:r>
            <a:r>
              <a:rPr lang="en-US" altLang="el-GR" sz="2400" dirty="0" smtClean="0">
                <a:solidFill>
                  <a:schemeClr val="bg1"/>
                </a:solidFill>
                <a:latin typeface="Georgia" panose="02040502050405020303" pitchFamily="18" charset="0"/>
                <a:ea typeface="ヒラギノ角ゴ Pro W3" pitchFamily="-84" charset="-128"/>
                <a:cs typeface="Georgia" panose="02040502050405020303" pitchFamily="18" charset="0"/>
              </a:rPr>
              <a:t> October 2017</a:t>
            </a:r>
          </a:p>
          <a:p>
            <a:pPr eaLnBrk="1" hangingPunct="1"/>
            <a:endParaRPr lang="en-US" altLang="el-GR" dirty="0" smtClean="0">
              <a:latin typeface="Georgia" panose="02040502050405020303" pitchFamily="18" charset="0"/>
              <a:ea typeface="ヒラギノ角ゴ Pro W3" pitchFamily="-84" charset="-128"/>
              <a:cs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3124200" cy="2895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CAN WE DO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NOW ?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15925" y="1295400"/>
            <a:ext cx="7966075" cy="4419600"/>
          </a:xfrm>
        </p:spPr>
        <p:txBody>
          <a:bodyPr lIns="0" tIns="0" rIns="0" bIns="0"/>
          <a:lstStyle/>
          <a:p>
            <a:pPr marL="457200" indent="-457200">
              <a:buClr>
                <a:schemeClr val="bg1"/>
              </a:buClr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Build a network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of communications experts</a:t>
            </a:r>
          </a:p>
          <a:p>
            <a:pPr marL="0" indent="0">
              <a:buClr>
                <a:schemeClr val="bg1"/>
              </a:buClr>
              <a:defRPr/>
            </a:pPr>
            <a:endParaRPr lang="en-US" altLang="en-US" sz="2400" b="1" dirty="0">
              <a:solidFill>
                <a:srgbClr val="005D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457200" indent="-457200">
              <a:buClr>
                <a:schemeClr val="bg1"/>
              </a:buClr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Spread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word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and incorporate public image   </a:t>
            </a:r>
            <a:r>
              <a:rPr lang="en-US" alt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into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your trainings</a:t>
            </a:r>
          </a:p>
          <a:p>
            <a:pPr marL="0" indent="0">
              <a:buClr>
                <a:schemeClr val="bg1"/>
              </a:buClr>
              <a:defRPr/>
            </a:pPr>
            <a:endParaRPr lang="en-US" altLang="en-US" sz="2400" b="1" dirty="0">
              <a:solidFill>
                <a:srgbClr val="005D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457200" indent="-457200">
              <a:buClr>
                <a:schemeClr val="bg1"/>
              </a:buClr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Gather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and share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your people of action stories</a:t>
            </a:r>
          </a:p>
          <a:p>
            <a:pPr marL="0" indent="0">
              <a:buClr>
                <a:schemeClr val="bg1"/>
              </a:buClr>
              <a:defRPr/>
            </a:pPr>
            <a:endParaRPr lang="en-US" altLang="en-US" sz="2400" b="1" dirty="0">
              <a:solidFill>
                <a:srgbClr val="005D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457200" indent="-457200">
              <a:buClr>
                <a:schemeClr val="bg1"/>
              </a:buClr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Familiarize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yourself with and use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existing  </a:t>
            </a:r>
            <a:r>
              <a:rPr lang="en-US" alt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public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image resources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400" dirty="0">
              <a:solidFill>
                <a:srgbClr val="585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05800" y="647620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10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402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CAN WE DO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NOW ?</a:t>
            </a:r>
            <a:endParaRPr lang="en-US" altLang="el-GR" sz="2400" dirty="0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15925" y="1295400"/>
            <a:ext cx="7966075" cy="4419600"/>
          </a:xfr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As a regional leader, we can start:</a:t>
            </a:r>
          </a:p>
          <a:p>
            <a:pPr marL="0" indent="0">
              <a:spcBef>
                <a:spcPts val="0"/>
              </a:spcBef>
              <a:defRPr/>
            </a:pPr>
            <a:endParaRPr lang="en-US" sz="2400" b="1" dirty="0">
              <a:solidFill>
                <a:srgbClr val="0033CC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spreading awareness of this campaign</a:t>
            </a:r>
          </a:p>
          <a:p>
            <a:pPr>
              <a:spcBef>
                <a:spcPts val="0"/>
              </a:spcBef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plan strategies to apply it in your community</a:t>
            </a:r>
          </a:p>
          <a:p>
            <a:pPr>
              <a:spcBef>
                <a:spcPts val="0"/>
              </a:spcBef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monitor our Brand Center for more materials in July.</a:t>
            </a:r>
          </a:p>
          <a:p>
            <a:pPr>
              <a:spcBef>
                <a:spcPts val="0"/>
              </a:spcBef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 background on the campaign and a sneak peek at one of our People of Action assets, see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Rtn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 Joe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Otin’s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video / speech from the 2017 International Assembly.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400" dirty="0">
              <a:solidFill>
                <a:srgbClr val="58585A"/>
              </a:solidFill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05800" y="647620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11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96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l-GR" sz="2400" b="1" dirty="0" smtClean="0">
                <a:latin typeface="Arial Narrow" panose="020B0606020202030204" pitchFamily="34" charset="0"/>
              </a:rPr>
              <a:t>RESOURCES: BRAND CENTER WHAT YOU’LL FIND</a:t>
            </a: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624263"/>
            <a:ext cx="2330450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1828007"/>
            <a:ext cx="2273300" cy="2949575"/>
          </a:xfrm>
          <a:prstGeom prst="rect">
            <a:avLst/>
          </a:prstGeom>
          <a:noFill/>
          <a:ln w="9525">
            <a:solidFill>
              <a:srgbClr val="E7E7E8"/>
            </a:solidFill>
            <a:miter lim="800000"/>
            <a:headEnd/>
            <a:tailEnd/>
          </a:ln>
          <a:effectLst>
            <a:outerShdw blurRad="101600" dist="63500" dir="2700000" algn="tl" rotWithShape="0">
              <a:srgbClr val="80808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88" y="4794121"/>
            <a:ext cx="2670175" cy="1985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>
            <a:outerShdw blurRad="101600" dist="63500" dir="2700000" algn="tl" rotWithShape="0">
              <a:srgbClr val="808080">
                <a:alpha val="25000"/>
              </a:srgbClr>
            </a:outerShdw>
          </a:effectLst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867" y="953874"/>
            <a:ext cx="2978150" cy="1985963"/>
          </a:xfrm>
          <a:prstGeom prst="rect">
            <a:avLst/>
          </a:prstGeom>
          <a:noFill/>
          <a:ln>
            <a:noFill/>
          </a:ln>
          <a:effectLst>
            <a:outerShdw blurRad="101600" dist="63500" dir="2700000" algn="tl" rotWithShape="0">
              <a:srgbClr val="80808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4489450"/>
            <a:ext cx="3089275" cy="2065338"/>
          </a:xfrm>
          <a:prstGeom prst="rect">
            <a:avLst/>
          </a:prstGeom>
          <a:noFill/>
          <a:ln>
            <a:noFill/>
          </a:ln>
          <a:effectLst>
            <a:outerShdw blurRad="101600" dist="63500" dir="2700000" algn="tl" rotWithShape="0">
              <a:srgbClr val="80808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30300"/>
            <a:ext cx="3213100" cy="2486025"/>
          </a:xfrm>
          <a:prstGeom prst="rect">
            <a:avLst/>
          </a:prstGeom>
          <a:noFill/>
          <a:ln>
            <a:noFill/>
          </a:ln>
          <a:effectLst>
            <a:outerShdw blurRad="101600" dist="63500" dir="2700000" algn="tl" rotWithShape="0">
              <a:srgbClr val="80808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 rot="-709488">
            <a:off x="1978025" y="3521075"/>
            <a:ext cx="6524625" cy="646113"/>
          </a:xfrm>
          <a:prstGeom prst="rect">
            <a:avLst/>
          </a:prstGeom>
          <a:solidFill>
            <a:srgbClr val="872175"/>
          </a:solidFill>
          <a:ln>
            <a:noFill/>
          </a:ln>
          <a:effectLst>
            <a:outerShdw blurRad="101600" dist="63500" dir="2700000" algn="tl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</a:rPr>
              <a:t>www.rotary.org/brandcenter</a:t>
            </a:r>
            <a:endParaRPr lang="en-US" b="1" dirty="0">
              <a:solidFill>
                <a:srgbClr val="D91B5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5800" y="647620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12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47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WE ARE PEOPLE OF ACTION</a:t>
            </a:r>
            <a:endParaRPr lang="en-US" alt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3" y="968829"/>
            <a:ext cx="2362929" cy="3258088"/>
          </a:xfrm>
          <a:prstGeom prst="rect">
            <a:avLst/>
          </a:prstGeom>
        </p:spPr>
      </p:pic>
      <p:pic>
        <p:nvPicPr>
          <p:cNvPr id="9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05" y="3246408"/>
            <a:ext cx="2508780" cy="34591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40593"/>
            <a:ext cx="2413695" cy="3328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42" y="3332540"/>
            <a:ext cx="2439996" cy="33643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69689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Slide 13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60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WE ARE PEOPLE OF ACTION</a:t>
            </a:r>
            <a:endParaRPr lang="en-US" alt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20884" y="5985301"/>
            <a:ext cx="5230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FFCC00"/>
                </a:solidFill>
                <a:latin typeface="Monotype Corsiva" panose="03010101010201010101" pitchFamily="66" charset="0"/>
              </a:rPr>
              <a:t>May God Bless Us All.</a:t>
            </a:r>
            <a:endParaRPr lang="en-US" sz="4800" i="1" dirty="0">
              <a:solidFill>
                <a:srgbClr val="FFCC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DiDaXo - We are People of Action - Rota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451" y="1047235"/>
            <a:ext cx="8875097" cy="49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07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WHAT IS PEOPLE OF ACTION CAMPAIGN ? (INTRODUCTION)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466725" y="1154476"/>
            <a:ext cx="79660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People of Action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a new global </a:t>
            </a: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public image ad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campaign of the Rotary International</a:t>
            </a:r>
          </a:p>
          <a:p>
            <a:pPr>
              <a:spcBef>
                <a:spcPts val="0"/>
              </a:spcBef>
            </a:pPr>
            <a:endParaRPr lang="en-US" sz="24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It was launched  </a:t>
            </a: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at the Rotary International Assembly in January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2017</a:t>
            </a:r>
            <a:endParaRPr lang="en-US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Rotary unveiled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</a:t>
            </a: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campaign, at the Rotary International Convention last June in Atlanta, Georgia,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USA </a:t>
            </a:r>
            <a:endParaRPr lang="en-US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campaign </a:t>
            </a: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materials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available </a:t>
            </a: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on our Brand Center, and new materials will arrive over the next 18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months</a:t>
            </a:r>
            <a:endParaRPr lang="en-US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05800" y="647620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84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WHAT IS PEOPLE OF ACTION CAMPAIGN ? 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7966075" cy="5256213"/>
          </a:xfrm>
        </p:spPr>
        <p:txBody>
          <a:bodyPr lIns="0" tIns="0" rIns="0" bIns="0"/>
          <a:lstStyle/>
          <a:p>
            <a:pPr marL="285750" indent="-285750"/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People of Action campaign is:</a:t>
            </a:r>
          </a:p>
          <a:p>
            <a:pPr marL="285750" indent="-285750"/>
            <a:endParaRPr lang="en-US" sz="1000" b="1" dirty="0">
              <a:solidFill>
                <a:srgbClr val="0033CC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tell Rotary’s story in a consistent and compelling way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highlight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impact we make around the world</a:t>
            </a:r>
          </a:p>
          <a:p>
            <a:pPr marL="285750" indent="-285750"/>
            <a:endParaRPr lang="en-US" sz="1600" b="1" dirty="0">
              <a:solidFill>
                <a:srgbClr val="0033CC"/>
              </a:solidFill>
              <a:latin typeface="Century Gothic" panose="020B0502020202020204" pitchFamily="34" charset="0"/>
            </a:endParaRPr>
          </a:p>
          <a:p>
            <a:pPr marL="285750" indent="-285750"/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campaign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aims:</a:t>
            </a:r>
            <a:endParaRPr lang="en-US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/>
            <a:endParaRPr lang="en-US" sz="1000" b="1" dirty="0">
              <a:solidFill>
                <a:srgbClr val="0033CC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heighten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growing awareness of Rotary </a:t>
            </a:r>
          </a:p>
          <a:p>
            <a:pPr lvl="1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deepen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public’s understanding of who we are, the work we do, and the impact we have in communities across the globe. 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solidFill>
                <a:srgbClr val="58585A"/>
              </a:solidFill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05800" y="647620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WHY WE NEED THE CAMPAIGN ?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068387"/>
            <a:ext cx="8458200" cy="502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ts val="0"/>
              </a:spcBef>
            </a:pP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Despite more than a century of Rotarians philanthropic works, many people don’t understand what Rotary is, how we’re different, and why they should engage with us. </a:t>
            </a:r>
          </a:p>
          <a:p>
            <a:pPr marL="285750" indent="-285750">
              <a:spcBef>
                <a:spcPts val="0"/>
              </a:spcBef>
            </a:pPr>
            <a:endParaRPr lang="en-US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Many people don’t know much about Rotary and how Rotary International organization has  made an impact in helping the communities. </a:t>
            </a:r>
          </a:p>
          <a:p>
            <a:pPr marL="285750" indent="-285750">
              <a:spcBef>
                <a:spcPts val="0"/>
              </a:spcBef>
            </a:pPr>
            <a:endParaRPr lang="en-US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 thrive in the 21st century, Rotary needs a strong identity.</a:t>
            </a:r>
          </a:p>
          <a:p>
            <a:pPr marL="285750" indent="-285750">
              <a:spcBef>
                <a:spcPts val="0"/>
              </a:spcBef>
            </a:pPr>
            <a:endParaRPr lang="en-US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1.2 million membership is almost the same as 10 years ago, through the clubs has increased.</a:t>
            </a: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05800" y="647620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6868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WHY WE NEED TO FURTHER STRENGTHEN OUR BRAND ?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068387"/>
            <a:ext cx="8458200" cy="502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 </a:t>
            </a: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need to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strengthen</a:t>
            </a:r>
            <a:r>
              <a:rPr lang="en-US" sz="2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our logo, our color, our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Brand</a:t>
            </a:r>
            <a:r>
              <a:rPr lang="en-US" sz="2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 the </a:t>
            </a:r>
            <a:r>
              <a:rPr lang="en-US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community</a:t>
            </a:r>
          </a:p>
          <a:p>
            <a:pPr>
              <a:spcBef>
                <a:spcPts val="0"/>
              </a:spcBef>
            </a:pPr>
            <a:endParaRPr lang="en-US" sz="2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Our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identity</a:t>
            </a:r>
            <a:r>
              <a:rPr lang="en-US" sz="2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the essence of who we are and what we </a:t>
            </a:r>
            <a:r>
              <a:rPr lang="en-US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 </a:t>
            </a:r>
            <a:endParaRPr lang="en-US" sz="2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endParaRPr lang="en-US" sz="2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Strong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Image</a:t>
            </a:r>
            <a:r>
              <a:rPr lang="en-US" sz="2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helps us to tell the Rotary initiative in a compelling </a:t>
            </a:r>
            <a:r>
              <a:rPr lang="en-US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way</a:t>
            </a:r>
            <a:endParaRPr lang="en-US" sz="2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endParaRPr lang="en-US" sz="2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Strong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Brand</a:t>
            </a:r>
            <a:r>
              <a:rPr lang="en-US" sz="2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provide a clear and consistent image of what Rotary stands for and how we differ from other charitable organizations</a:t>
            </a:r>
          </a:p>
          <a:p>
            <a:pPr>
              <a:spcBef>
                <a:spcPts val="0"/>
              </a:spcBef>
            </a:pPr>
            <a:endParaRPr lang="en-US" sz="2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With our strong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image</a:t>
            </a: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we </a:t>
            </a:r>
            <a:r>
              <a:rPr lang="en-US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can offer </a:t>
            </a:r>
            <a:r>
              <a:rPr 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prospective members, donors, and other stakeholders a compelling reason to engage with </a:t>
            </a:r>
            <a:r>
              <a:rPr lang="en-US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</a:t>
            </a:r>
            <a:endParaRPr lang="en-US" sz="2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</a:pPr>
            <a:endParaRPr 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05800" y="647620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5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9953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WHAT ARE OUR CAMPAIGN OBJECTIVES?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15925" y="1295400"/>
            <a:ext cx="7966075" cy="4419600"/>
          </a:xfrm>
        </p:spPr>
        <p:txBody>
          <a:bodyPr lIns="0" tIns="0" rIns="0" bIns="0"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To narrow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gap </a:t>
            </a: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between awareness &amp; understanding</a:t>
            </a:r>
          </a:p>
          <a:p>
            <a:pPr>
              <a:defRPr/>
            </a:pPr>
            <a:endParaRPr 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To define</a:t>
            </a:r>
            <a:r>
              <a:rPr lang="en-US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‘What is Rotary,’ Impact Rotary makes</a:t>
            </a:r>
          </a:p>
          <a:p>
            <a:pPr lvl="1">
              <a:defRPr/>
            </a:pPr>
            <a:endParaRPr 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To lay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foundation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for member engagement, cause, donation and other activities</a:t>
            </a:r>
          </a:p>
          <a:p>
            <a:pPr>
              <a:defRPr/>
            </a:pPr>
            <a:endParaRPr lang="en-US" sz="2400" b="1" dirty="0">
              <a:solidFill>
                <a:srgbClr val="00B0F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To Allow </a:t>
            </a: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Rotary clubs to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localize ads </a:t>
            </a: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for relevance</a:t>
            </a: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05800" y="647620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287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WHAT ARE OUR CAMPAIGN STRATEGY?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15925" y="1295400"/>
            <a:ext cx="7966075" cy="4419600"/>
          </a:xfrm>
        </p:spPr>
        <p:txBody>
          <a:bodyPr lIns="0" tIns="0" rIns="0" bIns="0"/>
          <a:lstStyle/>
          <a:p>
            <a:pPr>
              <a:spcBef>
                <a:spcPts val="0"/>
              </a:spcBef>
              <a:buClr>
                <a:srgbClr val="FFCC00"/>
              </a:buClr>
              <a:defRPr/>
            </a:pP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Highlight Rotarians as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People of Action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Font typeface="Arial" panose="020B0604020202020204" pitchFamily="34" charset="0"/>
              <a:buChar char="•"/>
              <a:defRPr/>
            </a:pPr>
            <a:endParaRPr lang="en-US" altLang="en-US" sz="2400" b="1" dirty="0">
              <a:solidFill>
                <a:srgbClr val="58585A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FFCC00"/>
              </a:buClr>
              <a:defRPr/>
            </a:pPr>
            <a:r>
              <a:rPr lang="en-US" alt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Where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others see problems, Rotarians see   </a:t>
            </a:r>
            <a:r>
              <a:rPr lang="en-US" alt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solutions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possibilities for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their community</a:t>
            </a:r>
          </a:p>
          <a:p>
            <a:pPr marL="0" indent="0">
              <a:spcBef>
                <a:spcPts val="0"/>
              </a:spcBef>
              <a:buClr>
                <a:srgbClr val="FFCC00"/>
              </a:buClr>
              <a:defRPr/>
            </a:pPr>
            <a:endParaRPr lang="en-US" altLang="en-US" sz="2400" b="1" dirty="0">
              <a:solidFill>
                <a:srgbClr val="58585A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FFCC00"/>
              </a:buClr>
              <a:defRPr/>
            </a:pPr>
            <a:r>
              <a:rPr lang="en-US" alt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Share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vision with fellow members and </a:t>
            </a:r>
            <a:r>
              <a:rPr lang="en-US" alt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community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partners and experts to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exchange </a:t>
            </a: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ideas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about potential, lasting solutions</a:t>
            </a:r>
          </a:p>
          <a:p>
            <a:pPr marL="0" indent="0">
              <a:spcBef>
                <a:spcPts val="0"/>
              </a:spcBef>
              <a:buClr>
                <a:srgbClr val="FFCC00"/>
              </a:buClr>
              <a:defRPr/>
            </a:pPr>
            <a:endParaRPr lang="en-US" altLang="en-US" sz="2400" b="1" dirty="0">
              <a:solidFill>
                <a:srgbClr val="58585A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FFCC00"/>
              </a:buClr>
              <a:defRPr/>
            </a:pPr>
            <a:r>
              <a:rPr lang="en-US" alt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Mobilize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others to </a:t>
            </a:r>
            <a:r>
              <a:rPr lang="en-US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take action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to bring </a:t>
            </a:r>
            <a:r>
              <a:rPr lang="en-US" alt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those ideas </a:t>
            </a: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to life</a:t>
            </a: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05800" y="647620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7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98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WHAT ASSETS ARE BEING DEVELOPED?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43940"/>
            <a:ext cx="3775075" cy="5052060"/>
          </a:xfrm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r>
              <a:rPr lang="en-US" alt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Rotarians will be able to leverage a suite of new ads  including:</a:t>
            </a:r>
          </a:p>
          <a:p>
            <a:pPr>
              <a:spcBef>
                <a:spcPts val="0"/>
              </a:spcBef>
            </a:pPr>
            <a:endParaRPr lang="en-US" altLang="en-US" sz="22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Videos</a:t>
            </a:r>
            <a:endParaRPr lang="en-US" altLang="en-US" sz="2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Print Ads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Outdoor ads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Digital Ads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Radio spot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Brochure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Campaign guidelines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altLang="en-US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Advertising assets will be produced in all Rotary languages</a:t>
            </a: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1028700"/>
            <a:ext cx="47910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3979863"/>
            <a:ext cx="4792662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05800" y="6635363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49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WHAT ASSETS ARE BEING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DEVELOPED?</a:t>
            </a:r>
            <a:endParaRPr lang="en-US" altLang="el-GR" sz="2400" dirty="0" smtClean="0">
              <a:latin typeface="Arial Narrow" panose="020B06060202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28600" y="6096000"/>
            <a:ext cx="1600200" cy="609600"/>
          </a:xfrm>
          <a:prstGeom prst="rect">
            <a:avLst/>
          </a:prstGeom>
          <a:solidFill>
            <a:srgbClr val="687D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46813"/>
            <a:ext cx="1981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 noGrp="1" noChangeArrowheads="1"/>
          </p:cNvSpPr>
          <p:nvPr>
            <p:ph idx="1"/>
          </p:nvPr>
        </p:nvSpPr>
        <p:spPr bwMode="auto">
          <a:xfrm>
            <a:off x="415925" y="1295400"/>
            <a:ext cx="40036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First wave: </a:t>
            </a:r>
            <a:r>
              <a:rPr lang="en-US" altLang="en-US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Build understanding of Rotary and position us as People of Action</a:t>
            </a:r>
          </a:p>
          <a:p>
            <a:pPr marL="0" indent="0">
              <a:spcBef>
                <a:spcPts val="0"/>
              </a:spcBef>
              <a:defRPr/>
            </a:pPr>
            <a:endParaRPr lang="en-US" altLang="en-US" sz="2200" b="1" dirty="0" smtClean="0">
              <a:solidFill>
                <a:srgbClr val="0033CC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Second wave: </a:t>
            </a:r>
            <a:r>
              <a:rPr lang="en-US" altLang="en-US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Build understanding of the Club experience and value of membership </a:t>
            </a:r>
            <a:endParaRPr lang="en-US" altLang="en-US" sz="2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altLang="en-US" sz="2200" b="1" dirty="0" smtClean="0">
              <a:solidFill>
                <a:srgbClr val="0033CC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Third wave: </a:t>
            </a:r>
            <a:r>
              <a:rPr lang="en-US" altLang="en-US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Build understanding around areas of focus</a:t>
            </a:r>
          </a:p>
          <a:p>
            <a:pPr marL="914400" lvl="2" indent="0">
              <a:spcBef>
                <a:spcPts val="0"/>
              </a:spcBef>
              <a:defRPr/>
            </a:pPr>
            <a:endParaRPr lang="en-US" altLang="en-US" sz="2200" b="1" dirty="0" smtClean="0">
              <a:solidFill>
                <a:srgbClr val="0033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31888"/>
            <a:ext cx="479266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57638"/>
            <a:ext cx="48006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0" y="6638538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Slide 9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9" y="5753730"/>
            <a:ext cx="2867025" cy="10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19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lateLogo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ate_NoMo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19831</TotalTime>
  <Words>643</Words>
  <Application>Microsoft Office PowerPoint</Application>
  <PresentationFormat>On-screen Show (4:3)</PresentationFormat>
  <Paragraphs>125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ＭＳ Ｐゴシック</vt:lpstr>
      <vt:lpstr>ＭＳ Ｐゴシック</vt:lpstr>
      <vt:lpstr>Arial</vt:lpstr>
      <vt:lpstr>Arial Narrow</vt:lpstr>
      <vt:lpstr>Arial Narrow Bold</vt:lpstr>
      <vt:lpstr>Calibri</vt:lpstr>
      <vt:lpstr>Century Gothic</vt:lpstr>
      <vt:lpstr>Georgia</vt:lpstr>
      <vt:lpstr>Monotype Corsiva</vt:lpstr>
      <vt:lpstr>ヒラギノ角ゴ Pro W3</vt:lpstr>
      <vt:lpstr>1_SlateLogo</vt:lpstr>
      <vt:lpstr>Slate_NoMoE</vt:lpstr>
      <vt:lpstr>PowerPoint Presentation</vt:lpstr>
      <vt:lpstr>WHAT IS PEOPLE OF ACTION CAMPAIGN ? (INTRODUCTION)</vt:lpstr>
      <vt:lpstr>WHAT IS PEOPLE OF ACTION CAMPAIGN ? </vt:lpstr>
      <vt:lpstr>WHY WE NEED THE CAMPAIGN ?</vt:lpstr>
      <vt:lpstr>WHY WE NEED TO FURTHER STRENGTHEN OUR BRAND ?</vt:lpstr>
      <vt:lpstr>WHAT ARE OUR CAMPAIGN OBJECTIVES?</vt:lpstr>
      <vt:lpstr>WHAT ARE OUR CAMPAIGN STRATEGY?</vt:lpstr>
      <vt:lpstr>WHAT ASSETS ARE BEING DEVELOPED?</vt:lpstr>
      <vt:lpstr>WHAT ASSETS ARE BEING DEVELOPED?</vt:lpstr>
      <vt:lpstr>WHAT CAN WE DO NOW ?</vt:lpstr>
      <vt:lpstr>WHAT CAN WE DO NOW ?</vt:lpstr>
      <vt:lpstr>RESOURCES: BRAND CENTER WHAT YOU’LL FIND</vt:lpstr>
      <vt:lpstr>WE ARE PEOPLE OF ACTION</vt:lpstr>
      <vt:lpstr>WE ARE PEOPLE OF ACTION</vt:lpstr>
    </vt:vector>
  </TitlesOfParts>
  <Company>Rotary 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NIJAD</cp:lastModifiedBy>
  <cp:revision>698</cp:revision>
  <cp:lastPrinted>2013-04-11T19:55:04Z</cp:lastPrinted>
  <dcterms:created xsi:type="dcterms:W3CDTF">2010-04-16T20:11:30Z</dcterms:created>
  <dcterms:modified xsi:type="dcterms:W3CDTF">2017-10-11T07:51:27Z</dcterms:modified>
</cp:coreProperties>
</file>